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7" autoAdjust="0"/>
    <p:restoredTop sz="94660"/>
  </p:normalViewPr>
  <p:slideViewPr>
    <p:cSldViewPr snapToGrid="0">
      <p:cViewPr varScale="1">
        <p:scale>
          <a:sx n="91" d="100"/>
          <a:sy n="91" d="100"/>
        </p:scale>
        <p:origin x="63"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B75B-F5AE-4AF6-95EA-B4A0DEAF8A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7DCEC1-13D9-4973-A590-BFCEF385B1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703A7C-B8ED-4267-9CDE-7D4C6A9921FF}"/>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5" name="Footer Placeholder 4">
            <a:extLst>
              <a:ext uri="{FF2B5EF4-FFF2-40B4-BE49-F238E27FC236}">
                <a16:creationId xmlns:a16="http://schemas.microsoft.com/office/drawing/2014/main" id="{22359AAC-68A4-42F5-B49E-6817C7559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EDCDD-9E4F-494C-BB5A-B2026DED4C54}"/>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3162069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DD070-822C-4739-93B6-D82A8F8B61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A080EA-4E80-4DD4-9606-71F80B4F06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620853-9017-4018-B664-98DF73FE637F}"/>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5" name="Footer Placeholder 4">
            <a:extLst>
              <a:ext uri="{FF2B5EF4-FFF2-40B4-BE49-F238E27FC236}">
                <a16:creationId xmlns:a16="http://schemas.microsoft.com/office/drawing/2014/main" id="{7EFCCC40-B4C7-4159-9650-6194794D4C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5AD71-7A7E-4FF1-90D4-16AB292C4113}"/>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249818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A74B5-5C5B-44DE-853D-FCD918D706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709DBA-0C29-4350-B89B-4F74CDA84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DE44D8-166D-4CD6-BB24-E1FB8DB91234}"/>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5" name="Footer Placeholder 4">
            <a:extLst>
              <a:ext uri="{FF2B5EF4-FFF2-40B4-BE49-F238E27FC236}">
                <a16:creationId xmlns:a16="http://schemas.microsoft.com/office/drawing/2014/main" id="{71727BF1-3DEA-4887-9FBC-FD67F43E9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1B8F24-8282-46C4-ADC2-1D10499DE9F9}"/>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73344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1F9A3-4D4F-449C-A2B9-5B6EE851D2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FA8AFC-98A8-454A-9C14-0E3CC079A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B19A0B-C5F2-492F-A3E3-39EEBA7F03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F66883-1EA1-4631-9F8F-61BF5C7272CA}"/>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6" name="Footer Placeholder 5">
            <a:extLst>
              <a:ext uri="{FF2B5EF4-FFF2-40B4-BE49-F238E27FC236}">
                <a16:creationId xmlns:a16="http://schemas.microsoft.com/office/drawing/2014/main" id="{59B110FC-F5BE-427D-9812-2231453C00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425D-4AC1-4B8F-B129-9350A9D16889}"/>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3205410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633C0-583B-4ED4-BB7F-2D355B12B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BAB62A-3443-477B-8858-A53F561784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BE157F-A227-4A04-A6F0-2D3572E84F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96F71E-02ED-47E9-9704-F052A6C20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22BA1B-8B14-4234-9FC2-8975AA918F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DC343E-01AA-448E-8BDC-DE8E69928C91}"/>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8" name="Footer Placeholder 7">
            <a:extLst>
              <a:ext uri="{FF2B5EF4-FFF2-40B4-BE49-F238E27FC236}">
                <a16:creationId xmlns:a16="http://schemas.microsoft.com/office/drawing/2014/main" id="{2144D506-D871-49CF-9E11-49D65C23E2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8A5257-95D3-441A-8C90-C562D00CC743}"/>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104995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5FB12-04BE-4A43-A4ED-E09E9991FC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7B47CA-A5BB-43D9-84B0-0E5475420513}"/>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4" name="Footer Placeholder 3">
            <a:extLst>
              <a:ext uri="{FF2B5EF4-FFF2-40B4-BE49-F238E27FC236}">
                <a16:creationId xmlns:a16="http://schemas.microsoft.com/office/drawing/2014/main" id="{ABDC0DD1-C28F-4030-86E6-1E4D04FDB7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103A92-512B-454D-949A-D04DD9D1E3E8}"/>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4237318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CAE629-F650-4FC7-896B-755DFE789BD8}"/>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3" name="Footer Placeholder 2">
            <a:extLst>
              <a:ext uri="{FF2B5EF4-FFF2-40B4-BE49-F238E27FC236}">
                <a16:creationId xmlns:a16="http://schemas.microsoft.com/office/drawing/2014/main" id="{448D9FCB-6039-49C5-94E4-E1953EEAB7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D56ACA-3190-485E-8A7A-30D2841478E2}"/>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2639509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3FD0C-62AD-4950-AFAA-659D473CC1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51D9B5-C1BD-4326-B3D2-423A53AA44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C1521A-61D8-423A-9297-2E2C4D234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D97F8-AF68-43C3-B966-0BF426033381}"/>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6" name="Footer Placeholder 5">
            <a:extLst>
              <a:ext uri="{FF2B5EF4-FFF2-40B4-BE49-F238E27FC236}">
                <a16:creationId xmlns:a16="http://schemas.microsoft.com/office/drawing/2014/main" id="{97CA81AC-4172-478C-8FD2-1E555A7E8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B54B6F-BDC2-4F42-85D8-B95100EF1557}"/>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354308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D75CC-529C-4200-83A5-884F116DBE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2B849E-165E-4694-9C8A-9CC47519A9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FA1171-64CC-4860-8A78-C595C74859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E6FCD8-C385-4746-9CFF-F6F0A90B3482}"/>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6" name="Footer Placeholder 5">
            <a:extLst>
              <a:ext uri="{FF2B5EF4-FFF2-40B4-BE49-F238E27FC236}">
                <a16:creationId xmlns:a16="http://schemas.microsoft.com/office/drawing/2014/main" id="{F91C719F-D430-47E8-B90C-823363485B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5F1682-C564-4938-B098-864DCE7E3773}"/>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253667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0DF2-7EEC-4396-A8BC-C75126D401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8FCF1D-BB12-40AE-9545-DAEF9E635A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6EA5A0-2FAD-48C4-9F86-309A8B858383}"/>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5" name="Footer Placeholder 4">
            <a:extLst>
              <a:ext uri="{FF2B5EF4-FFF2-40B4-BE49-F238E27FC236}">
                <a16:creationId xmlns:a16="http://schemas.microsoft.com/office/drawing/2014/main" id="{86A97FD6-332F-41A7-B5B6-9FD910BC9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B7C996-B094-4ED9-B371-966618B4C941}"/>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915926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23E92F-50B1-4EA0-A2A8-73DD221881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88FD18-7A67-45CE-92F8-742D3D481F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675A09-90FB-4137-9D87-2A9E82FF2404}"/>
              </a:ext>
            </a:extLst>
          </p:cNvPr>
          <p:cNvSpPr>
            <a:spLocks noGrp="1"/>
          </p:cNvSpPr>
          <p:nvPr>
            <p:ph type="dt" sz="half" idx="10"/>
          </p:nvPr>
        </p:nvSpPr>
        <p:spPr/>
        <p:txBody>
          <a:bodyPr/>
          <a:lstStyle/>
          <a:p>
            <a:fld id="{9C756A0C-28EA-450D-BA9E-65BAF07EA77C}" type="datetimeFigureOut">
              <a:rPr lang="en-US" smtClean="0"/>
              <a:t>10/25/2020</a:t>
            </a:fld>
            <a:endParaRPr lang="en-US"/>
          </a:p>
        </p:txBody>
      </p:sp>
      <p:sp>
        <p:nvSpPr>
          <p:cNvPr id="5" name="Footer Placeholder 4">
            <a:extLst>
              <a:ext uri="{FF2B5EF4-FFF2-40B4-BE49-F238E27FC236}">
                <a16:creationId xmlns:a16="http://schemas.microsoft.com/office/drawing/2014/main" id="{1753F874-8C41-4294-91B7-2D1A8D6A04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EA1903-E740-4B58-BB60-2ECD64021948}"/>
              </a:ext>
            </a:extLst>
          </p:cNvPr>
          <p:cNvSpPr>
            <a:spLocks noGrp="1"/>
          </p:cNvSpPr>
          <p:nvPr>
            <p:ph type="sldNum" sz="quarter" idx="12"/>
          </p:nvPr>
        </p:nvSpPr>
        <p:spPr/>
        <p:txBody>
          <a:bodyPr/>
          <a:lstStyle/>
          <a:p>
            <a:fld id="{05C2C119-A300-4624-AFCD-B5796FAB2025}" type="slidenum">
              <a:rPr lang="en-US" smtClean="0"/>
              <a:t>‹#›</a:t>
            </a:fld>
            <a:endParaRPr lang="en-US"/>
          </a:p>
        </p:txBody>
      </p:sp>
    </p:spTree>
    <p:extLst>
      <p:ext uri="{BB962C8B-B14F-4D97-AF65-F5344CB8AC3E}">
        <p14:creationId xmlns:p14="http://schemas.microsoft.com/office/powerpoint/2010/main" val="349918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1C1D2-44A1-4AA7-9CE5-B0A025DFCF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054089-0E1A-4D18-AA70-5BAF47401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BCC26C-B9D1-42B0-BD1E-D707B579E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56A0C-28EA-450D-BA9E-65BAF07EA77C}" type="datetimeFigureOut">
              <a:rPr lang="en-US" smtClean="0"/>
              <a:t>10/25/2020</a:t>
            </a:fld>
            <a:endParaRPr lang="en-US"/>
          </a:p>
        </p:txBody>
      </p:sp>
      <p:sp>
        <p:nvSpPr>
          <p:cNvPr id="5" name="Footer Placeholder 4">
            <a:extLst>
              <a:ext uri="{FF2B5EF4-FFF2-40B4-BE49-F238E27FC236}">
                <a16:creationId xmlns:a16="http://schemas.microsoft.com/office/drawing/2014/main" id="{CD1661AD-2174-45C8-9252-9991DEA92D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985FA9-4F5A-4976-B963-6367AD6C12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C2C119-A300-4624-AFCD-B5796FAB2025}" type="slidenum">
              <a:rPr lang="en-US" smtClean="0"/>
              <a:t>‹#›</a:t>
            </a:fld>
            <a:endParaRPr lang="en-US"/>
          </a:p>
        </p:txBody>
      </p:sp>
    </p:spTree>
    <p:extLst>
      <p:ext uri="{BB962C8B-B14F-4D97-AF65-F5344CB8AC3E}">
        <p14:creationId xmlns:p14="http://schemas.microsoft.com/office/powerpoint/2010/main" val="1080034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s://doi.org/10.1158/1055-9965.epi-06-0206" TargetMode="External"/><Relationship Id="rId3" Type="http://schemas.openxmlformats.org/officeDocument/2006/relationships/hyperlink" Target="https://pubmed.ncbi.nlm.nih.gov/8340248/" TargetMode="External"/><Relationship Id="rId7" Type="http://schemas.openxmlformats.org/officeDocument/2006/relationships/hyperlink" Target="https://doi.org/10.1002/ijc.31146" TargetMode="External"/><Relationship Id="rId2" Type="http://schemas.openxmlformats.org/officeDocument/2006/relationships/hyperlink" Target="https://www.cancer.org/cancer/lung-cancer/about/key-statistics.html" TargetMode="External"/><Relationship Id="rId1" Type="http://schemas.openxmlformats.org/officeDocument/2006/relationships/slideLayout" Target="../slideLayouts/slideLayout7.xml"/><Relationship Id="rId6" Type="http://schemas.openxmlformats.org/officeDocument/2006/relationships/hyperlink" Target="https://ods.od.nih.gov/factsheets/VitaminD-HealthProfessional/" TargetMode="External"/><Relationship Id="rId5" Type="http://schemas.openxmlformats.org/officeDocument/2006/relationships/hyperlink" Target="https://pubmed.ncbi.nlm.nih.gov/9769282/" TargetMode="External"/><Relationship Id="rId4" Type="http://schemas.openxmlformats.org/officeDocument/2006/relationships/hyperlink" Target="https://pubmed.ncbi.nlm.nih.gov/18689373/"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A984A-438F-4F50-AECC-AF7353301570}"/>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CCDD10A9-BCB8-4FEF-A617-6C1C24AB05C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1197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584F6-C898-4749-8FE6-D2CCCF393DEC}"/>
              </a:ext>
            </a:extLst>
          </p:cNvPr>
          <p:cNvSpPr txBox="1"/>
          <p:nvPr/>
        </p:nvSpPr>
        <p:spPr>
          <a:xfrm>
            <a:off x="3048000" y="1074510"/>
            <a:ext cx="6096000" cy="4708981"/>
          </a:xfrm>
          <a:prstGeom prst="rect">
            <a:avLst/>
          </a:prstGeom>
          <a:noFill/>
        </p:spPr>
        <p:txBody>
          <a:bodyPr wrap="square">
            <a:spAutoFit/>
          </a:bodyPr>
          <a:lstStyle/>
          <a:p>
            <a:pPr rtl="0">
              <a:spcBef>
                <a:spcPts val="0"/>
              </a:spcBef>
              <a:spcAft>
                <a:spcPts val="0"/>
              </a:spcAft>
            </a:pPr>
            <a:r>
              <a:rPr lang="en-US" sz="1400" b="0" i="0" u="none" strike="noStrike" dirty="0">
                <a:solidFill>
                  <a:srgbClr val="000000"/>
                </a:solidFill>
                <a:effectLst/>
                <a:latin typeface="Libre Franklin"/>
              </a:rPr>
              <a:t>According to the American Cancer Society, Lung cancer is the second most common cancer</a:t>
            </a:r>
            <a:endParaRPr lang="en-US" b="0" dirty="0">
              <a:effectLst/>
            </a:endParaRPr>
          </a:p>
          <a:p>
            <a:pPr rtl="0">
              <a:spcBef>
                <a:spcPts val="0"/>
              </a:spcBef>
              <a:spcAft>
                <a:spcPts val="0"/>
              </a:spcAft>
            </a:pPr>
            <a:r>
              <a:rPr lang="en-US" sz="1400" b="0" i="0" u="none" strike="noStrike" dirty="0">
                <a:solidFill>
                  <a:srgbClr val="000000"/>
                </a:solidFill>
                <a:effectLst/>
                <a:latin typeface="Libre Franklin"/>
              </a:rPr>
              <a:t>among both men and women and it is the most common cause of cancer death.</a:t>
            </a:r>
            <a:endParaRPr lang="en-US" b="0" dirty="0">
              <a:effectLst/>
            </a:endParaRPr>
          </a:p>
          <a:p>
            <a:pPr rtl="0">
              <a:spcBef>
                <a:spcPts val="0"/>
              </a:spcBef>
              <a:spcAft>
                <a:spcPts val="0"/>
              </a:spcAft>
            </a:pPr>
            <a:br>
              <a:rPr lang="en-US" b="0" dirty="0">
                <a:effectLst/>
              </a:rPr>
            </a:br>
            <a:r>
              <a:rPr lang="en-US" sz="1400" b="0" i="0" u="none" strike="noStrike" dirty="0">
                <a:solidFill>
                  <a:srgbClr val="000000"/>
                </a:solidFill>
                <a:effectLst/>
                <a:latin typeface="Libre Franklin"/>
              </a:rPr>
              <a:t>In the United States, about 228,820 new cases and 135,720 lung cancer deaths are predicted for this year</a:t>
            </a:r>
            <a:endParaRPr lang="en-US" b="0" dirty="0">
              <a:effectLst/>
            </a:endParaRPr>
          </a:p>
          <a:p>
            <a:pPr rtl="0">
              <a:spcBef>
                <a:spcPts val="0"/>
              </a:spcBef>
              <a:spcAft>
                <a:spcPts val="0"/>
              </a:spcAft>
            </a:pPr>
            <a:r>
              <a:rPr lang="en-US" sz="1400" b="0" i="0" u="none" strike="noStrike" dirty="0">
                <a:solidFill>
                  <a:srgbClr val="000000"/>
                </a:solidFill>
                <a:effectLst/>
                <a:latin typeface="Libre Franklin"/>
              </a:rPr>
              <a:t>(2020.) </a:t>
            </a:r>
            <a:endParaRPr lang="en-US" b="0" dirty="0">
              <a:effectLst/>
            </a:endParaRPr>
          </a:p>
          <a:p>
            <a:pPr rtl="0">
              <a:spcBef>
                <a:spcPts val="0"/>
              </a:spcBef>
              <a:spcAft>
                <a:spcPts val="0"/>
              </a:spcAft>
            </a:pPr>
            <a:br>
              <a:rPr lang="en-US" b="0" dirty="0">
                <a:effectLst/>
              </a:rPr>
            </a:br>
            <a:r>
              <a:rPr lang="en-US" sz="1400" b="0" i="0" u="none" strike="noStrike" dirty="0">
                <a:solidFill>
                  <a:srgbClr val="000000"/>
                </a:solidFill>
                <a:effectLst/>
                <a:latin typeface="Libre Franklin"/>
              </a:rPr>
              <a:t>Symptoms include: chest pain, shortness of breath, wheezing, coughing that gets worse or doesn’t go away, lethargy, weight loss, and coughing up blood.</a:t>
            </a:r>
            <a:endParaRPr lang="en-US" b="0" dirty="0">
              <a:effectLst/>
            </a:endParaRPr>
          </a:p>
          <a:p>
            <a:pPr rtl="0">
              <a:spcBef>
                <a:spcPts val="0"/>
              </a:spcBef>
              <a:spcAft>
                <a:spcPts val="0"/>
              </a:spcAft>
            </a:pPr>
            <a:br>
              <a:rPr lang="en-US" b="0" dirty="0">
                <a:effectLst/>
              </a:rPr>
            </a:br>
            <a:r>
              <a:rPr lang="en-US" sz="1400" b="0" i="0" u="none" strike="noStrike" dirty="0">
                <a:solidFill>
                  <a:srgbClr val="000000"/>
                </a:solidFill>
                <a:effectLst/>
                <a:latin typeface="Libre Franklin"/>
              </a:rPr>
              <a:t>This makes lung cancer an overwhelming issue that needs attention. Although it may</a:t>
            </a:r>
            <a:endParaRPr lang="en-US" b="0" dirty="0">
              <a:effectLst/>
            </a:endParaRPr>
          </a:p>
          <a:p>
            <a:pPr rtl="0">
              <a:spcBef>
                <a:spcPts val="0"/>
              </a:spcBef>
              <a:spcAft>
                <a:spcPts val="0"/>
              </a:spcAft>
            </a:pPr>
            <a:r>
              <a:rPr lang="en-US" sz="1400" b="0" i="0" u="none" strike="noStrike" dirty="0">
                <a:solidFill>
                  <a:srgbClr val="000000"/>
                </a:solidFill>
                <a:effectLst/>
                <a:latin typeface="Libre Franklin"/>
              </a:rPr>
              <a:t>seem like an uphill battle, finding ways to combat or slow the effects of this type of cancer would</a:t>
            </a:r>
            <a:endParaRPr lang="en-US" b="0" dirty="0">
              <a:effectLst/>
            </a:endParaRPr>
          </a:p>
          <a:p>
            <a:pPr rtl="0">
              <a:spcBef>
                <a:spcPts val="0"/>
              </a:spcBef>
              <a:spcAft>
                <a:spcPts val="0"/>
              </a:spcAft>
            </a:pPr>
            <a:r>
              <a:rPr lang="en-US" sz="1400" b="0" i="0" u="none" strike="noStrike" dirty="0">
                <a:solidFill>
                  <a:srgbClr val="000000"/>
                </a:solidFill>
                <a:effectLst/>
                <a:latin typeface="Libre Franklin"/>
              </a:rPr>
              <a:t>be extremely beneficial. Finding a way to mitigate the damage through nutrition could be useful</a:t>
            </a:r>
            <a:endParaRPr lang="en-US" b="0" dirty="0">
              <a:effectLst/>
            </a:endParaRPr>
          </a:p>
          <a:p>
            <a:pPr rtl="0">
              <a:spcBef>
                <a:spcPts val="0"/>
              </a:spcBef>
              <a:spcAft>
                <a:spcPts val="0"/>
              </a:spcAft>
            </a:pPr>
            <a:r>
              <a:rPr lang="en-US" sz="1400" b="0" i="0" u="none" strike="noStrike" dirty="0">
                <a:solidFill>
                  <a:srgbClr val="000000"/>
                </a:solidFill>
                <a:effectLst/>
                <a:latin typeface="Libre Franklin"/>
              </a:rPr>
              <a:t>for those suffering and their families.</a:t>
            </a:r>
            <a:endParaRPr lang="en-US" b="0" dirty="0">
              <a:effectLst/>
            </a:endParaRPr>
          </a:p>
          <a:p>
            <a:br>
              <a:rPr lang="en-US" dirty="0"/>
            </a:br>
            <a:endParaRPr lang="en-US" dirty="0"/>
          </a:p>
        </p:txBody>
      </p:sp>
    </p:spTree>
    <p:extLst>
      <p:ext uri="{BB962C8B-B14F-4D97-AF65-F5344CB8AC3E}">
        <p14:creationId xmlns:p14="http://schemas.microsoft.com/office/powerpoint/2010/main" val="872705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B8CBD1-9EC9-42D5-84B5-18A748A0C479}"/>
              </a:ext>
            </a:extLst>
          </p:cNvPr>
          <p:cNvSpPr txBox="1"/>
          <p:nvPr/>
        </p:nvSpPr>
        <p:spPr>
          <a:xfrm>
            <a:off x="1061545" y="2176323"/>
            <a:ext cx="6096000" cy="4339650"/>
          </a:xfrm>
          <a:prstGeom prst="rect">
            <a:avLst/>
          </a:prstGeom>
          <a:noFill/>
        </p:spPr>
        <p:txBody>
          <a:bodyPr wrap="square">
            <a:spAutoFit/>
          </a:bodyPr>
          <a:lstStyle/>
          <a:p>
            <a:pPr marL="152400" indent="-76200" rtl="0">
              <a:spcBef>
                <a:spcPts val="0"/>
              </a:spcBef>
              <a:spcAft>
                <a:spcPts val="0"/>
              </a:spcAft>
            </a:pPr>
            <a:r>
              <a:rPr lang="en-US" sz="1000" b="1" i="0" u="none" strike="noStrike" dirty="0">
                <a:solidFill>
                  <a:srgbClr val="000000"/>
                </a:solidFill>
                <a:effectLst/>
                <a:latin typeface="Libre Franklin"/>
              </a:rPr>
              <a:t>First study :</a:t>
            </a:r>
          </a:p>
          <a:p>
            <a:pPr marL="152400" indent="-76200" rtl="0">
              <a:spcBef>
                <a:spcPts val="0"/>
              </a:spcBef>
              <a:spcAft>
                <a:spcPts val="0"/>
              </a:spcAft>
            </a:pPr>
            <a:r>
              <a:rPr lang="en-US" sz="1000" b="1" i="0" u="none" strike="noStrike" dirty="0">
                <a:solidFill>
                  <a:srgbClr val="000000"/>
                </a:solidFill>
                <a:effectLst/>
                <a:latin typeface="Libre Franklin"/>
              </a:rPr>
              <a:t>The effects of raw vegetables and fruit against lung cancer among smokers and ex-smokers.  Study took place in 1993 in Tokai, Japan with 282 male smokers as well as 282 control cases.</a:t>
            </a:r>
            <a:br>
              <a:rPr lang="en-US" sz="1000" b="0" i="0" u="none" strike="noStrike" dirty="0">
                <a:solidFill>
                  <a:srgbClr val="000000"/>
                </a:solidFill>
                <a:effectLst/>
                <a:latin typeface="Libre Franklin"/>
              </a:rPr>
            </a:br>
            <a:br>
              <a:rPr lang="en-US" sz="1000" b="0" i="0" u="none" strike="noStrike" dirty="0">
                <a:solidFill>
                  <a:srgbClr val="000000"/>
                </a:solidFill>
                <a:effectLst/>
                <a:latin typeface="Libre Franklin"/>
              </a:rPr>
            </a:br>
            <a:r>
              <a:rPr lang="en-US" sz="1000" b="0" i="0" u="none" strike="noStrike" dirty="0">
                <a:solidFill>
                  <a:srgbClr val="000000"/>
                </a:solidFill>
                <a:effectLst/>
                <a:latin typeface="Libre Franklin"/>
              </a:rPr>
              <a:t>Risk factor and odds ratio were studied.</a:t>
            </a:r>
            <a:br>
              <a:rPr lang="en-US" sz="1000" b="0" i="0" u="none" strike="noStrike" dirty="0">
                <a:solidFill>
                  <a:srgbClr val="000000"/>
                </a:solidFill>
                <a:effectLst/>
                <a:latin typeface="Libre Franklin"/>
              </a:rPr>
            </a:br>
            <a:br>
              <a:rPr lang="en-US" sz="1000" b="0" i="0" u="none" strike="noStrike" dirty="0">
                <a:solidFill>
                  <a:srgbClr val="000000"/>
                </a:solidFill>
                <a:effectLst/>
                <a:latin typeface="Libre Franklin"/>
              </a:rPr>
            </a:br>
            <a:r>
              <a:rPr lang="en-US" sz="1000" b="1" i="0" u="sng" dirty="0">
                <a:solidFill>
                  <a:srgbClr val="000000"/>
                </a:solidFill>
                <a:effectLst/>
                <a:latin typeface="Libre Franklin"/>
              </a:rPr>
              <a:t>Results:</a:t>
            </a:r>
            <a:endParaRPr lang="en-US" sz="1000" b="0" dirty="0">
              <a:effectLst/>
            </a:endParaRPr>
          </a:p>
          <a:p>
            <a:pPr marL="457200" rtl="0">
              <a:spcBef>
                <a:spcPts val="0"/>
              </a:spcBef>
              <a:spcAft>
                <a:spcPts val="0"/>
              </a:spcAft>
            </a:pPr>
            <a:br>
              <a:rPr lang="en-US" sz="1000" b="0" dirty="0">
                <a:effectLst/>
              </a:rPr>
            </a:br>
            <a:r>
              <a:rPr lang="en-US" sz="1000" b="0" i="0" u="none" strike="noStrike" dirty="0">
                <a:solidFill>
                  <a:srgbClr val="000000"/>
                </a:solidFill>
                <a:effectLst/>
                <a:latin typeface="Libre Franklin"/>
              </a:rPr>
              <a:t>The risk for all lung cancer decreased to 0.45 (95% confidence intervals (CI) 0.30-0.67), 0.64 (95% CI 0.43-0.97) and 0.44 (95% CI 0.26-0.73) with increment of intake frequency of fruit, raw and green vegetables respectively.</a:t>
            </a:r>
            <a:endParaRPr lang="en-US" sz="1000" b="0" dirty="0">
              <a:effectLst/>
            </a:endParaRPr>
          </a:p>
          <a:p>
            <a:pPr marL="457200" rtl="0">
              <a:spcBef>
                <a:spcPts val="0"/>
              </a:spcBef>
              <a:spcAft>
                <a:spcPts val="0"/>
              </a:spcAft>
            </a:pPr>
            <a:br>
              <a:rPr lang="en-US" sz="1000" b="0" dirty="0">
                <a:effectLst/>
              </a:rPr>
            </a:br>
            <a:r>
              <a:rPr lang="en-US" sz="1000" b="0" i="0" u="none" strike="noStrike" dirty="0">
                <a:solidFill>
                  <a:srgbClr val="000000"/>
                </a:solidFill>
                <a:effectLst/>
                <a:latin typeface="Libre Franklin"/>
              </a:rPr>
              <a:t>The OR for lung cancer decreased to 0.41 (95% CI 0.24-0.72) and 0.56 (95% CI 0.32- 0.99) with increasing intake frequency of fruit and raw vegetables among current smoking males.</a:t>
            </a:r>
            <a:endParaRPr lang="en-US" sz="1000" b="0" dirty="0">
              <a:effectLst/>
            </a:endParaRPr>
          </a:p>
          <a:p>
            <a:pPr marL="457200" rtl="0">
              <a:spcBef>
                <a:spcPts val="0"/>
              </a:spcBef>
              <a:spcAft>
                <a:spcPts val="0"/>
              </a:spcAft>
            </a:pPr>
            <a:br>
              <a:rPr lang="en-US" sz="1000" b="0" dirty="0">
                <a:effectLst/>
              </a:rPr>
            </a:br>
            <a:r>
              <a:rPr lang="en-US" sz="1000" b="0" i="0" u="none" strike="noStrike" dirty="0">
                <a:solidFill>
                  <a:srgbClr val="000000"/>
                </a:solidFill>
                <a:effectLst/>
                <a:latin typeface="Libre Franklin"/>
              </a:rPr>
              <a:t>Lettuce and cabbage showed protective effects against lung cancer, and the OR for risk of lung cancer decreased to one-half among the high intake frequency group. The risk of lung cancer among current smokers declined markedly with increasing intake of lettuce and cabbage. A similar effect was observed among ex-smokers and non-smokers, but there was no statistical significance.</a:t>
            </a:r>
            <a:endParaRPr lang="en-US" sz="1000" b="0" dirty="0">
              <a:effectLst/>
            </a:endParaRPr>
          </a:p>
          <a:p>
            <a:pPr marL="152400" indent="-76200" rtl="0">
              <a:spcBef>
                <a:spcPts val="0"/>
              </a:spcBef>
              <a:spcAft>
                <a:spcPts val="0"/>
              </a:spcAft>
            </a:pPr>
            <a:br>
              <a:rPr lang="en-US" sz="1000" b="0" i="0" u="none" strike="noStrike" dirty="0">
                <a:solidFill>
                  <a:srgbClr val="000000"/>
                </a:solidFill>
                <a:effectLst/>
                <a:latin typeface="Libre Franklin"/>
              </a:rPr>
            </a:br>
            <a:r>
              <a:rPr lang="en-US" sz="1000" b="1" i="0" u="sng" dirty="0">
                <a:solidFill>
                  <a:srgbClr val="000000"/>
                </a:solidFill>
                <a:effectLst/>
                <a:latin typeface="Libre Franklin"/>
              </a:rPr>
              <a:t>Conclusion:</a:t>
            </a:r>
            <a:endParaRPr lang="en-US" sz="1000" b="0" dirty="0">
              <a:effectLst/>
            </a:endParaRPr>
          </a:p>
          <a:p>
            <a:pPr marL="457200" rtl="0">
              <a:spcBef>
                <a:spcPts val="0"/>
              </a:spcBef>
              <a:spcAft>
                <a:spcPts val="0"/>
              </a:spcAft>
            </a:pPr>
            <a:br>
              <a:rPr lang="en-US" sz="1000" b="0" dirty="0">
                <a:effectLst/>
              </a:rPr>
            </a:br>
            <a:r>
              <a:rPr lang="en-US" sz="1000" b="0" i="0" u="none" strike="noStrike" dirty="0">
                <a:solidFill>
                  <a:srgbClr val="000000"/>
                </a:solidFill>
                <a:effectLst/>
                <a:latin typeface="Libre Franklin"/>
              </a:rPr>
              <a:t>There were noticeable differences among smokers and ex-smokers when it came to the risk of lung cancer, specifically with lettuce and cabbage consumption.</a:t>
            </a:r>
            <a:endParaRPr lang="en-US" sz="1000" b="0" dirty="0">
              <a:effectLst/>
            </a:endParaRPr>
          </a:p>
          <a:p>
            <a:br>
              <a:rPr lang="en-US" dirty="0"/>
            </a:br>
            <a:endParaRPr lang="en-US" dirty="0"/>
          </a:p>
        </p:txBody>
      </p:sp>
    </p:spTree>
    <p:extLst>
      <p:ext uri="{BB962C8B-B14F-4D97-AF65-F5344CB8AC3E}">
        <p14:creationId xmlns:p14="http://schemas.microsoft.com/office/powerpoint/2010/main" val="2084443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A40618-C917-4047-9D4C-B71066334B57}"/>
              </a:ext>
            </a:extLst>
          </p:cNvPr>
          <p:cNvSpPr txBox="1"/>
          <p:nvPr/>
        </p:nvSpPr>
        <p:spPr>
          <a:xfrm>
            <a:off x="1529255" y="541283"/>
            <a:ext cx="7614745" cy="5001369"/>
          </a:xfrm>
          <a:prstGeom prst="rect">
            <a:avLst/>
          </a:prstGeom>
          <a:noFill/>
        </p:spPr>
        <p:txBody>
          <a:bodyPr wrap="square">
            <a:spAutoFit/>
          </a:bodyPr>
          <a:lstStyle/>
          <a:p>
            <a:pPr rtl="0">
              <a:spcBef>
                <a:spcPts val="1800"/>
              </a:spcBef>
              <a:spcAft>
                <a:spcPts val="0"/>
              </a:spcAft>
            </a:pPr>
            <a:r>
              <a:rPr lang="en-US" sz="1400" b="1" i="0" u="sng" dirty="0">
                <a:solidFill>
                  <a:srgbClr val="000000"/>
                </a:solidFill>
                <a:effectLst/>
                <a:latin typeface="Libre Franklin"/>
              </a:rPr>
              <a:t>Carotenoids</a:t>
            </a:r>
            <a:r>
              <a:rPr lang="en-US" sz="1400" b="0" i="0" u="none" strike="noStrike" dirty="0">
                <a:solidFill>
                  <a:srgbClr val="000000"/>
                </a:solidFill>
                <a:effectLst/>
                <a:latin typeface="Libre Franklin"/>
              </a:rPr>
              <a:t>: called tetraterpenoids, are yellow, orange, and red organic pigments that are produced by plants and algae, as well as several bacteria, and fungi. Carotenoids give the characteristic color to pumpkins, carrots, corn, tomatoes, canaries, flamingos, salmon, lobster, shrimp, and daffodils.</a:t>
            </a:r>
            <a:endParaRPr lang="en-US" b="0" dirty="0">
              <a:effectLst/>
            </a:endParaRPr>
          </a:p>
          <a:p>
            <a:pPr rtl="0">
              <a:spcBef>
                <a:spcPts val="1800"/>
              </a:spcBef>
              <a:spcAft>
                <a:spcPts val="0"/>
              </a:spcAft>
            </a:pPr>
            <a:r>
              <a:rPr lang="en-US" sz="1400" b="0" i="0" u="none" strike="noStrike" dirty="0">
                <a:solidFill>
                  <a:srgbClr val="000000"/>
                </a:solidFill>
                <a:effectLst/>
                <a:latin typeface="Libre Franklin"/>
              </a:rPr>
              <a:t>It has been thought that carotenoids have anti-cancer properties.</a:t>
            </a:r>
            <a:br>
              <a:rPr lang="en-US" sz="1400" b="0" i="0" u="none" strike="noStrike" dirty="0">
                <a:solidFill>
                  <a:srgbClr val="000000"/>
                </a:solidFill>
                <a:effectLst/>
                <a:latin typeface="Libre Franklin"/>
              </a:rPr>
            </a:br>
            <a:br>
              <a:rPr lang="en-US" sz="1400" b="0" i="0" u="none" strike="noStrike" dirty="0">
                <a:solidFill>
                  <a:srgbClr val="000000"/>
                </a:solidFill>
                <a:effectLst/>
                <a:latin typeface="Libre Franklin"/>
              </a:rPr>
            </a:br>
            <a:r>
              <a:rPr lang="en-US" sz="1400" b="0" i="0" u="none" strike="noStrike" dirty="0">
                <a:solidFill>
                  <a:srgbClr val="000000"/>
                </a:solidFill>
                <a:effectLst/>
                <a:latin typeface="Libre Franklin"/>
              </a:rPr>
              <a:t>Study </a:t>
            </a:r>
            <a:r>
              <a:rPr lang="en-US" sz="1400" b="0" i="0" u="none" strike="noStrike" dirty="0" err="1">
                <a:solidFill>
                  <a:srgbClr val="000000"/>
                </a:solidFill>
                <a:effectLst/>
                <a:latin typeface="Libre Franklin"/>
              </a:rPr>
              <a:t>study</a:t>
            </a:r>
            <a:r>
              <a:rPr lang="en-US" sz="1400" b="0" i="0" u="none" strike="noStrike" dirty="0">
                <a:solidFill>
                  <a:srgbClr val="000000"/>
                </a:solidFill>
                <a:effectLst/>
                <a:latin typeface="Libre Franklin"/>
              </a:rPr>
              <a:t> researched the findings from six randomized clinical trials examining beta-carotene supplements as well as 25 observational studies evaluating the relationship between carotenoids and lung cancer. This research was conducted by using random-effects meta-analysis.</a:t>
            </a:r>
            <a:endParaRPr lang="en-US" b="0" dirty="0">
              <a:effectLst/>
            </a:endParaRPr>
          </a:p>
          <a:p>
            <a:pPr rtl="0">
              <a:spcBef>
                <a:spcPts val="1800"/>
              </a:spcBef>
              <a:spcAft>
                <a:spcPts val="0"/>
              </a:spcAft>
            </a:pPr>
            <a:r>
              <a:rPr lang="en-US" sz="1400" b="1" i="0" u="sng" dirty="0">
                <a:solidFill>
                  <a:srgbClr val="000000"/>
                </a:solidFill>
                <a:effectLst/>
                <a:latin typeface="Libre Franklin"/>
              </a:rPr>
              <a:t>Results:</a:t>
            </a:r>
            <a:br>
              <a:rPr lang="en-US" sz="1400" b="0" i="0" u="none" strike="noStrike" dirty="0">
                <a:solidFill>
                  <a:srgbClr val="000000"/>
                </a:solidFill>
                <a:effectLst/>
                <a:latin typeface="Libre Franklin"/>
              </a:rPr>
            </a:br>
            <a:br>
              <a:rPr lang="en-US" sz="1400" b="0" i="0" u="none" strike="noStrike" dirty="0">
                <a:solidFill>
                  <a:srgbClr val="000000"/>
                </a:solidFill>
                <a:effectLst/>
                <a:latin typeface="Libre Franklin"/>
              </a:rPr>
            </a:br>
            <a:r>
              <a:rPr lang="en-US" sz="1300" b="0" i="0" u="none" strike="noStrike" dirty="0">
                <a:solidFill>
                  <a:srgbClr val="000000"/>
                </a:solidFill>
                <a:effectLst/>
                <a:latin typeface="Libre Franklin"/>
              </a:rPr>
              <a:t>The pooled relative risk (RR) for the studies comparing beta-carotene supplements with placebo was 1.10 (95% confidence limits: 0.89, 1.36; P = 0.39). Among the observational studies that adjusted for smoking, the pooled RRs comparing highest and lowest categories of total carotenoid intake and of total carotenoid serum concentrations were 0.79 (0.71, 0.87; P &amp;lt;0.001) and 0.70 (0.44, 1.11; P = 0.14), respectively.</a:t>
            </a:r>
            <a:endParaRPr lang="en-US" b="0" dirty="0">
              <a:effectLst/>
            </a:endParaRPr>
          </a:p>
          <a:p>
            <a:pPr rtl="0">
              <a:spcBef>
                <a:spcPts val="1800"/>
              </a:spcBef>
              <a:spcAft>
                <a:spcPts val="0"/>
              </a:spcAft>
            </a:pPr>
            <a:r>
              <a:rPr lang="en-US" sz="1300" b="0" i="0" u="none" strike="noStrike" dirty="0">
                <a:solidFill>
                  <a:srgbClr val="000000"/>
                </a:solidFill>
                <a:effectLst/>
                <a:latin typeface="Libre Franklin"/>
              </a:rPr>
              <a:t>For beta-carotene, highest compared with lowest pooled RRs were 0.92 (0.83, 1.01; P = 0.09)for dietary intake and 0.84 (0.66, 1.07; P = 0.15) for serum concentrations.</a:t>
            </a:r>
            <a:endParaRPr lang="en-US" b="0" dirty="0">
              <a:effectLst/>
            </a:endParaRPr>
          </a:p>
          <a:p>
            <a:r>
              <a:rPr lang="en-US" sz="1400" b="1" i="0" u="sng" dirty="0">
                <a:solidFill>
                  <a:srgbClr val="000000"/>
                </a:solidFill>
                <a:effectLst/>
                <a:latin typeface="Libre Franklin"/>
              </a:rPr>
              <a:t>Conclusion</a:t>
            </a:r>
            <a:br>
              <a:rPr lang="en-US" sz="1400" b="1" i="0" u="sng" dirty="0">
                <a:solidFill>
                  <a:srgbClr val="000000"/>
                </a:solidFill>
                <a:effectLst/>
                <a:latin typeface="Libre Franklin"/>
              </a:rPr>
            </a:br>
            <a:br>
              <a:rPr lang="en-US" sz="1400" b="1" i="0" u="sng" dirty="0">
                <a:solidFill>
                  <a:srgbClr val="000000"/>
                </a:solidFill>
                <a:effectLst/>
                <a:latin typeface="Libre Franklin"/>
              </a:rPr>
            </a:br>
            <a:r>
              <a:rPr lang="en-US" sz="1400" b="0" i="0" u="none" strike="noStrike" dirty="0">
                <a:solidFill>
                  <a:srgbClr val="000000"/>
                </a:solidFill>
                <a:effectLst/>
                <a:latin typeface="Libre Franklin"/>
              </a:rPr>
              <a:t>Beta-carotene supplementation is not associated with a decrease in the risk of developing lung </a:t>
            </a:r>
            <a:r>
              <a:rPr lang="en-US" sz="1400" b="0" i="0" u="none" strike="noStrike" dirty="0" err="1">
                <a:solidFill>
                  <a:srgbClr val="000000"/>
                </a:solidFill>
                <a:effectLst/>
                <a:latin typeface="Libre Franklin"/>
              </a:rPr>
              <a:t>cancer.Second</a:t>
            </a:r>
            <a:r>
              <a:rPr lang="en-US" sz="1400" b="0" i="0" u="none" strike="noStrike" dirty="0">
                <a:solidFill>
                  <a:srgbClr val="000000"/>
                </a:solidFill>
                <a:effectLst/>
                <a:latin typeface="Libre Franklin"/>
              </a:rPr>
              <a:t> s</a:t>
            </a:r>
            <a:endParaRPr lang="en-US" dirty="0"/>
          </a:p>
        </p:txBody>
      </p:sp>
    </p:spTree>
    <p:extLst>
      <p:ext uri="{BB962C8B-B14F-4D97-AF65-F5344CB8AC3E}">
        <p14:creationId xmlns:p14="http://schemas.microsoft.com/office/powerpoint/2010/main" val="1892247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09A609-1C74-47F3-A699-C8D1F99C4E8E}"/>
              </a:ext>
            </a:extLst>
          </p:cNvPr>
          <p:cNvSpPr txBox="1"/>
          <p:nvPr/>
        </p:nvSpPr>
        <p:spPr>
          <a:xfrm>
            <a:off x="3048000" y="412790"/>
            <a:ext cx="6096000" cy="6032421"/>
          </a:xfrm>
          <a:prstGeom prst="rect">
            <a:avLst/>
          </a:prstGeom>
          <a:noFill/>
        </p:spPr>
        <p:txBody>
          <a:bodyPr wrap="square">
            <a:spAutoFit/>
          </a:bodyPr>
          <a:lstStyle/>
          <a:p>
            <a:pPr rtl="0">
              <a:spcBef>
                <a:spcPts val="0"/>
              </a:spcBef>
              <a:spcAft>
                <a:spcPts val="0"/>
              </a:spcAft>
            </a:pPr>
            <a:r>
              <a:rPr lang="en-US" sz="1400" b="0" i="0" u="none" strike="noStrike" dirty="0">
                <a:solidFill>
                  <a:srgbClr val="000000"/>
                </a:solidFill>
                <a:effectLst/>
                <a:latin typeface="Libre Franklin"/>
              </a:rPr>
              <a:t>Third study :A comparative study of the association between diet and lung cancer location in the lungs.</a:t>
            </a:r>
            <a:endParaRPr lang="en-US" b="0" dirty="0">
              <a:effectLst/>
            </a:endParaRPr>
          </a:p>
          <a:p>
            <a:pPr rtl="0">
              <a:spcBef>
                <a:spcPts val="0"/>
              </a:spcBef>
              <a:spcAft>
                <a:spcPts val="0"/>
              </a:spcAft>
            </a:pPr>
            <a:br>
              <a:rPr lang="en-US" sz="1400" b="0" i="0" u="none" strike="noStrike" dirty="0">
                <a:solidFill>
                  <a:srgbClr val="000000"/>
                </a:solidFill>
                <a:effectLst/>
                <a:latin typeface="Libre Franklin"/>
              </a:rPr>
            </a:br>
            <a:r>
              <a:rPr lang="en-US" sz="1400" b="0" i="0" u="none" strike="noStrike" dirty="0">
                <a:solidFill>
                  <a:srgbClr val="000000"/>
                </a:solidFill>
                <a:effectLst/>
                <a:latin typeface="Libre Franklin"/>
              </a:rPr>
              <a:t>Lung cancer is more common in the upper lobes than the lower lobes of the lungs.  The study looked at 328 patients in a hospital-based setting with lung cancer.</a:t>
            </a:r>
            <a:br>
              <a:rPr lang="en-US" sz="1400" b="0" i="0" u="none" strike="noStrike" dirty="0">
                <a:solidFill>
                  <a:srgbClr val="000000"/>
                </a:solidFill>
                <a:effectLst/>
                <a:latin typeface="Libre Franklin"/>
              </a:rPr>
            </a:br>
            <a:br>
              <a:rPr lang="en-US" sz="1400" b="0" i="0" u="none" strike="noStrike" dirty="0">
                <a:solidFill>
                  <a:srgbClr val="000000"/>
                </a:solidFill>
                <a:effectLst/>
                <a:latin typeface="Libre Franklin"/>
              </a:rPr>
            </a:br>
            <a:endParaRPr lang="en-US" b="0" dirty="0">
              <a:effectLst/>
            </a:endParaRPr>
          </a:p>
          <a:p>
            <a:pPr rtl="0">
              <a:spcBef>
                <a:spcPts val="0"/>
              </a:spcBef>
              <a:spcAft>
                <a:spcPts val="0"/>
              </a:spcAft>
            </a:pPr>
            <a:r>
              <a:rPr lang="en-US" sz="1400" b="0" i="0" u="none" strike="noStrike" dirty="0">
                <a:solidFill>
                  <a:srgbClr val="000000"/>
                </a:solidFill>
                <a:effectLst/>
                <a:latin typeface="Libre Franklin"/>
              </a:rPr>
              <a:t>Factors assessed: age, height, weight, sex, race, history of cancer, education level, calories consumed per day, family history of lung cancer; smoking history; history of asbestos exposure; and intakes of yellow-orange vegetables, alpha-carotene, beta-carotene, and vitamins A, C, and E.</a:t>
            </a:r>
            <a:br>
              <a:rPr lang="en-US" sz="1400" b="0" i="0" u="none" strike="noStrike" dirty="0">
                <a:solidFill>
                  <a:srgbClr val="000000"/>
                </a:solidFill>
                <a:effectLst/>
                <a:latin typeface="Libre Franklin"/>
              </a:rPr>
            </a:br>
            <a:br>
              <a:rPr lang="en-US" sz="1400" b="0" i="0" u="none" strike="noStrike" dirty="0">
                <a:solidFill>
                  <a:srgbClr val="000000"/>
                </a:solidFill>
                <a:effectLst/>
                <a:latin typeface="Libre Franklin"/>
              </a:rPr>
            </a:br>
            <a:r>
              <a:rPr lang="en-US" sz="1400" b="1" i="0" u="sng" dirty="0">
                <a:solidFill>
                  <a:srgbClr val="000000"/>
                </a:solidFill>
                <a:effectLst/>
                <a:latin typeface="Libre Franklin"/>
              </a:rPr>
              <a:t>Results:</a:t>
            </a:r>
            <a:br>
              <a:rPr lang="en-US" sz="1400" b="1" i="0" u="sng" dirty="0">
                <a:solidFill>
                  <a:srgbClr val="000000"/>
                </a:solidFill>
                <a:effectLst/>
                <a:latin typeface="Libre Franklin"/>
              </a:rPr>
            </a:br>
            <a:br>
              <a:rPr lang="en-US" sz="1400" b="0" i="0" u="none" strike="noStrike" dirty="0">
                <a:solidFill>
                  <a:srgbClr val="000000"/>
                </a:solidFill>
                <a:effectLst/>
                <a:latin typeface="Libre Franklin"/>
              </a:rPr>
            </a:br>
            <a:r>
              <a:rPr lang="en-US" sz="1400" b="0" i="0" u="none" strike="noStrike" dirty="0">
                <a:solidFill>
                  <a:srgbClr val="000000"/>
                </a:solidFill>
                <a:effectLst/>
                <a:latin typeface="Libre Franklin"/>
              </a:rPr>
              <a:t>The ratio of upper to lower lobe tumors was 2.5:1.0.</a:t>
            </a:r>
            <a:br>
              <a:rPr lang="en-US" sz="1400" b="0" i="0" u="none" strike="noStrike" dirty="0">
                <a:solidFill>
                  <a:srgbClr val="000000"/>
                </a:solidFill>
                <a:effectLst/>
                <a:latin typeface="Libre Franklin"/>
              </a:rPr>
            </a:br>
            <a:br>
              <a:rPr lang="en-US" sz="1400" b="0" i="0" u="none" strike="noStrike" dirty="0">
                <a:solidFill>
                  <a:srgbClr val="000000"/>
                </a:solidFill>
                <a:effectLst/>
                <a:latin typeface="Libre Franklin"/>
              </a:rPr>
            </a:br>
            <a:r>
              <a:rPr lang="en-US" sz="1400" b="0" i="0" u="none" strike="noStrike" dirty="0">
                <a:solidFill>
                  <a:srgbClr val="000000"/>
                </a:solidFill>
                <a:effectLst/>
                <a:latin typeface="Libre Franklin"/>
              </a:rPr>
              <a:t>In multivariable logistic regression analysis, the independent predictors of upper lobe tumor location were family history of lung cancer (p = 0.03), history of asbestos exposure (p = 0.02), less intake of yellow-orange vegetables (p &lt;</a:t>
            </a:r>
            <a:r>
              <a:rPr lang="en-US" sz="1400" b="0" i="0" u="none" strike="noStrike" dirty="0" err="1">
                <a:solidFill>
                  <a:srgbClr val="000000"/>
                </a:solidFill>
                <a:effectLst/>
                <a:latin typeface="Libre Franklin"/>
              </a:rPr>
              <a:t>lt</a:t>
            </a:r>
            <a:r>
              <a:rPr lang="en-US" sz="1400" b="0" i="0" u="none" strike="noStrike" dirty="0">
                <a:solidFill>
                  <a:srgbClr val="000000"/>
                </a:solidFill>
                <a:effectLst/>
                <a:latin typeface="Libre Franklin"/>
              </a:rPr>
              <a:t>; 0.04), and less intake of vitamin E (p = 0.05).</a:t>
            </a:r>
            <a:endParaRPr lang="en-US" b="0" dirty="0">
              <a:effectLst/>
            </a:endParaRPr>
          </a:p>
          <a:p>
            <a:br>
              <a:rPr lang="en-US" b="0" dirty="0">
                <a:effectLst/>
              </a:rPr>
            </a:br>
            <a:r>
              <a:rPr lang="en-US" sz="1400" b="1" i="0" u="sng" dirty="0">
                <a:solidFill>
                  <a:srgbClr val="000000"/>
                </a:solidFill>
                <a:effectLst/>
                <a:latin typeface="Libre Franklin"/>
              </a:rPr>
              <a:t>Conclusion:</a:t>
            </a:r>
            <a:br>
              <a:rPr lang="en-US" sz="1400" b="1" i="0" u="sng" dirty="0">
                <a:solidFill>
                  <a:srgbClr val="000000"/>
                </a:solidFill>
                <a:effectLst/>
                <a:latin typeface="Libre Franklin"/>
              </a:rPr>
            </a:br>
            <a:br>
              <a:rPr lang="en-US" sz="1400" b="0" i="0" u="none" strike="noStrike" dirty="0">
                <a:solidFill>
                  <a:srgbClr val="000000"/>
                </a:solidFill>
                <a:effectLst/>
                <a:latin typeface="Libre Franklin"/>
              </a:rPr>
            </a:br>
            <a:r>
              <a:rPr lang="en-US" sz="1400" b="0" i="0" u="none" strike="noStrike" dirty="0">
                <a:solidFill>
                  <a:srgbClr val="000000"/>
                </a:solidFill>
                <a:effectLst/>
                <a:latin typeface="Libre Franklin"/>
              </a:rPr>
              <a:t>The conclusion drawn from this study is that there was a strong inverse association between upper lobe location of lung cancer and intake of yellow-orange vegetables and vitamin E.</a:t>
            </a:r>
            <a:endParaRPr lang="en-US" dirty="0"/>
          </a:p>
        </p:txBody>
      </p:sp>
    </p:spTree>
    <p:extLst>
      <p:ext uri="{BB962C8B-B14F-4D97-AF65-F5344CB8AC3E}">
        <p14:creationId xmlns:p14="http://schemas.microsoft.com/office/powerpoint/2010/main" val="44989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4A9F03-6C12-4E23-94D6-B6BF75A65A96}"/>
              </a:ext>
            </a:extLst>
          </p:cNvPr>
          <p:cNvSpPr txBox="1"/>
          <p:nvPr/>
        </p:nvSpPr>
        <p:spPr>
          <a:xfrm>
            <a:off x="3048000" y="889844"/>
            <a:ext cx="6096000" cy="5078313"/>
          </a:xfrm>
          <a:prstGeom prst="rect">
            <a:avLst/>
          </a:prstGeom>
          <a:noFill/>
        </p:spPr>
        <p:txBody>
          <a:bodyPr wrap="square">
            <a:spAutoFit/>
          </a:bodyPr>
          <a:lstStyle/>
          <a:p>
            <a:r>
              <a:rPr lang="en-US" dirty="0"/>
              <a:t>conclusion :First Study: There may be an inverse relationship between the consumption of fruits and vegetables and the risk of lung cancer.</a:t>
            </a:r>
          </a:p>
          <a:p>
            <a:endParaRPr lang="en-US" dirty="0"/>
          </a:p>
          <a:p>
            <a:r>
              <a:rPr lang="en-US" dirty="0"/>
              <a:t>Second Study: Beta-carotene supplementation is not associated with a decrease in the risk of developing lung cancer.</a:t>
            </a:r>
          </a:p>
          <a:p>
            <a:endParaRPr lang="en-US" dirty="0"/>
          </a:p>
          <a:p>
            <a:r>
              <a:rPr lang="en-US" dirty="0"/>
              <a:t>Third Study: There was a strong inverse association between upper lobe location of lung cancer and intake of yellow-orange vegetables and vitamin E.</a:t>
            </a:r>
          </a:p>
          <a:p>
            <a:endParaRPr lang="en-US" dirty="0"/>
          </a:p>
          <a:p>
            <a:r>
              <a:rPr lang="en-US" dirty="0"/>
              <a:t>Final Conclusion: Consuming fruits and vegetables containing carotenoids may lower the risk of cancer.  With that being said, taking beta-carotene supplements is not associated with lowering lung cancer risk.  Supplements cannot always compete with the health benefits of consuming real fruits and vegetables.</a:t>
            </a:r>
          </a:p>
          <a:p>
            <a:endParaRPr lang="en-US" dirty="0"/>
          </a:p>
        </p:txBody>
      </p:sp>
    </p:spTree>
    <p:extLst>
      <p:ext uri="{BB962C8B-B14F-4D97-AF65-F5344CB8AC3E}">
        <p14:creationId xmlns:p14="http://schemas.microsoft.com/office/powerpoint/2010/main" val="277342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733BF0-5980-4B78-A804-F9A8465E8E72}"/>
              </a:ext>
            </a:extLst>
          </p:cNvPr>
          <p:cNvSpPr txBox="1"/>
          <p:nvPr/>
        </p:nvSpPr>
        <p:spPr>
          <a:xfrm>
            <a:off x="3048000" y="582067"/>
            <a:ext cx="6096000" cy="5863144"/>
          </a:xfrm>
          <a:prstGeom prst="rect">
            <a:avLst/>
          </a:prstGeom>
          <a:noFill/>
        </p:spPr>
        <p:txBody>
          <a:bodyPr wrap="square">
            <a:spAutoFit/>
          </a:bodyPr>
          <a:lstStyle/>
          <a:p>
            <a:pPr rtl="0">
              <a:spcBef>
                <a:spcPts val="0"/>
              </a:spcBef>
              <a:spcAft>
                <a:spcPts val="0"/>
              </a:spcAft>
            </a:pPr>
            <a:r>
              <a:rPr lang="en-US" sz="1100" b="0" i="0" u="sng" strike="noStrike">
                <a:solidFill>
                  <a:srgbClr val="1155CC"/>
                </a:solidFill>
                <a:effectLst/>
                <a:latin typeface="Arial" panose="020B0604020202020204" pitchFamily="34" charset="0"/>
                <a:hlinkClick r:id="rId2"/>
              </a:rPr>
              <a:t>References </a:t>
            </a:r>
          </a:p>
          <a:p>
            <a:pPr rtl="0">
              <a:spcBef>
                <a:spcPts val="0"/>
              </a:spcBef>
              <a:spcAft>
                <a:spcPts val="0"/>
              </a:spcAft>
            </a:pPr>
            <a:r>
              <a:rPr lang="en-US" sz="1100" b="0" i="0" u="sng" strike="noStrike">
                <a:solidFill>
                  <a:srgbClr val="1155CC"/>
                </a:solidFill>
                <a:effectLst/>
                <a:latin typeface="Arial" panose="020B0604020202020204" pitchFamily="34" charset="0"/>
                <a:hlinkClick r:id="rId2"/>
              </a:rPr>
              <a:t>https://www.cancer.org/cancer/lung-cancer/about/key-statistics.html</a:t>
            </a:r>
            <a:endParaRPr lang="en-US" b="0">
              <a:effectLst/>
            </a:endParaRPr>
          </a:p>
          <a:p>
            <a:pPr rtl="0">
              <a:spcBef>
                <a:spcPts val="0"/>
              </a:spcBef>
              <a:spcAft>
                <a:spcPts val="0"/>
              </a:spcAft>
            </a:pPr>
            <a:r>
              <a:rPr lang="en-US" sz="1100" b="0" i="0" u="sng" strike="noStrike" dirty="0">
                <a:solidFill>
                  <a:srgbClr val="1155CC"/>
                </a:solidFill>
                <a:effectLst/>
                <a:latin typeface="Arial" panose="020B0604020202020204" pitchFamily="34" charset="0"/>
                <a:hlinkClick r:id="rId3"/>
              </a:rPr>
              <a:t>https://pubmed.ncbi.nlm.nih.gov/8340248/</a:t>
            </a:r>
            <a:endParaRPr lang="en-US" b="0" dirty="0">
              <a:effectLst/>
            </a:endParaRPr>
          </a:p>
          <a:p>
            <a:pPr rtl="0">
              <a:spcBef>
                <a:spcPts val="0"/>
              </a:spcBef>
              <a:spcAft>
                <a:spcPts val="0"/>
              </a:spcAft>
            </a:pPr>
            <a:r>
              <a:rPr lang="en-US" sz="1100" b="0" i="0" u="sng" strike="noStrike" dirty="0">
                <a:solidFill>
                  <a:srgbClr val="1155CC"/>
                </a:solidFill>
                <a:effectLst/>
                <a:latin typeface="Arial" panose="020B0604020202020204" pitchFamily="34" charset="0"/>
                <a:hlinkClick r:id="rId4"/>
              </a:rPr>
              <a:t>https://pubmed.ncbi.nlm.nih.gov/18689373/</a:t>
            </a:r>
            <a:endParaRPr lang="en-US" b="0" dirty="0">
              <a:effectLst/>
            </a:endParaRPr>
          </a:p>
          <a:p>
            <a:pPr rtl="0">
              <a:spcBef>
                <a:spcPts val="0"/>
              </a:spcBef>
              <a:spcAft>
                <a:spcPts val="0"/>
              </a:spcAft>
            </a:pPr>
            <a:r>
              <a:rPr lang="en-US" sz="1100" b="0" i="0" u="sng" strike="noStrike" dirty="0">
                <a:solidFill>
                  <a:srgbClr val="1155CC"/>
                </a:solidFill>
                <a:effectLst/>
                <a:latin typeface="Arial" panose="020B0604020202020204" pitchFamily="34" charset="0"/>
                <a:hlinkClick r:id="rId5"/>
              </a:rPr>
              <a:t>https://pubmed.ncbi.nlm.nih.gov/9769282/</a:t>
            </a:r>
            <a:endParaRPr lang="en-US" b="0" dirty="0">
              <a:effectLst/>
            </a:endParaRPr>
          </a:p>
          <a:p>
            <a:pPr rtl="0">
              <a:spcBef>
                <a:spcPts val="0"/>
              </a:spcBef>
              <a:spcAft>
                <a:spcPts val="0"/>
              </a:spcAft>
            </a:pPr>
            <a:br>
              <a:rPr lang="en-US" b="0" dirty="0">
                <a:effectLst/>
              </a:rPr>
            </a:br>
            <a:br>
              <a:rPr lang="en-US" b="0" dirty="0">
                <a:effectLst/>
              </a:rPr>
            </a:br>
            <a:r>
              <a:rPr lang="en-US" sz="1100" b="0" i="1" u="none" strike="noStrike" dirty="0">
                <a:solidFill>
                  <a:srgbClr val="333333"/>
                </a:solidFill>
                <a:effectLst/>
                <a:latin typeface="Verdana" panose="020B0604030504040204" pitchFamily="34" charset="0"/>
              </a:rPr>
              <a:t>ACS. (n.d.). Survival rates for pancreatic cancer. American Cancer Society | Information and Resources about for Cancer: Breast, Colon, Lung, Prostate, Skin. https://www.cancer.org/cancer/pancreatic-cancer/detection-diagnosis-staging/survival-rates.html</a:t>
            </a:r>
            <a:endParaRPr lang="en-US" b="0" dirty="0">
              <a:effectLst/>
            </a:endParaRPr>
          </a:p>
          <a:p>
            <a:pPr rtl="0">
              <a:spcBef>
                <a:spcPts val="0"/>
              </a:spcBef>
              <a:spcAft>
                <a:spcPts val="0"/>
              </a:spcAft>
            </a:pPr>
            <a:br>
              <a:rPr lang="en-US" b="0" dirty="0">
                <a:effectLst/>
              </a:rPr>
            </a:br>
            <a:r>
              <a:rPr lang="en-US" sz="1100" b="0" i="1" u="none" strike="noStrike" dirty="0">
                <a:solidFill>
                  <a:srgbClr val="333333"/>
                </a:solidFill>
                <a:effectLst/>
                <a:latin typeface="Verdana" panose="020B0604030504040204" pitchFamily="34" charset="0"/>
              </a:rPr>
              <a:t>ODS. Vitamin D. (2020, September 1). Office of Dietary Supplements (ODS). </a:t>
            </a:r>
            <a:r>
              <a:rPr lang="en-US" sz="1100" b="0" i="1" u="none" strike="noStrike" dirty="0">
                <a:solidFill>
                  <a:srgbClr val="333333"/>
                </a:solidFill>
                <a:effectLst/>
                <a:latin typeface="Verdana" panose="020B0604030504040204" pitchFamily="34" charset="0"/>
                <a:hlinkClick r:id="rId6"/>
              </a:rPr>
              <a:t>https://ods.od.nih.gov/factsheets/VitaminD-HealthProfessional/</a:t>
            </a:r>
            <a:r>
              <a:rPr lang="en-US" sz="1100" b="0" i="1" u="none" strike="noStrike" dirty="0">
                <a:solidFill>
                  <a:srgbClr val="333333"/>
                </a:solidFill>
                <a:effectLst/>
                <a:latin typeface="Verdana" panose="020B0604030504040204" pitchFamily="34" charset="0"/>
              </a:rPr>
              <a:t>    </a:t>
            </a:r>
            <a:r>
              <a:rPr lang="en-US" sz="1050" b="0" i="0" u="none" strike="noStrike" dirty="0">
                <a:solidFill>
                  <a:srgbClr val="333333"/>
                </a:solidFill>
                <a:effectLst/>
                <a:latin typeface="Verdana" panose="020B0604030504040204" pitchFamily="34" charset="0"/>
              </a:rPr>
              <a:t> </a:t>
            </a:r>
            <a:endParaRPr lang="en-US" b="0" dirty="0">
              <a:effectLst/>
            </a:endParaRPr>
          </a:p>
          <a:p>
            <a:pPr rtl="0">
              <a:spcBef>
                <a:spcPts val="0"/>
              </a:spcBef>
              <a:spcAft>
                <a:spcPts val="0"/>
              </a:spcAft>
            </a:pPr>
            <a:br>
              <a:rPr lang="en-US" b="0" dirty="0">
                <a:effectLst/>
              </a:rPr>
            </a:br>
            <a:r>
              <a:rPr lang="en-US" sz="1100" b="0" i="0" u="none" strike="noStrike" dirty="0">
                <a:solidFill>
                  <a:srgbClr val="333333"/>
                </a:solidFill>
                <a:effectLst/>
                <a:latin typeface="Verdana" panose="020B0604030504040204" pitchFamily="34" charset="0"/>
              </a:rPr>
              <a:t>Van </a:t>
            </a:r>
            <a:r>
              <a:rPr lang="en-US" sz="1100" b="0" i="0" u="none" strike="noStrike" dirty="0" err="1">
                <a:solidFill>
                  <a:srgbClr val="333333"/>
                </a:solidFill>
                <a:effectLst/>
                <a:latin typeface="Verdana" panose="020B0604030504040204" pitchFamily="34" charset="0"/>
              </a:rPr>
              <a:t>Duijnhoven</a:t>
            </a:r>
            <a:r>
              <a:rPr lang="en-US" sz="1100" b="0" i="0" u="none" strike="noStrike" dirty="0">
                <a:solidFill>
                  <a:srgbClr val="333333"/>
                </a:solidFill>
                <a:effectLst/>
                <a:latin typeface="Verdana" panose="020B0604030504040204" pitchFamily="34" charset="0"/>
              </a:rPr>
              <a:t> F.J.B., </a:t>
            </a:r>
            <a:r>
              <a:rPr lang="en-US" sz="1100" b="0" i="0" u="none" strike="noStrike" dirty="0" err="1">
                <a:solidFill>
                  <a:srgbClr val="333333"/>
                </a:solidFill>
                <a:effectLst/>
                <a:latin typeface="Verdana" panose="020B0604030504040204" pitchFamily="34" charset="0"/>
              </a:rPr>
              <a:t>Jenab</a:t>
            </a:r>
            <a:r>
              <a:rPr lang="en-US" sz="1100" b="0" i="0" u="none" strike="noStrike" dirty="0">
                <a:solidFill>
                  <a:srgbClr val="333333"/>
                </a:solidFill>
                <a:effectLst/>
                <a:latin typeface="Verdana" panose="020B0604030504040204" pitchFamily="34" charset="0"/>
              </a:rPr>
              <a:t> M., </a:t>
            </a:r>
            <a:r>
              <a:rPr lang="en-US" sz="1100" b="0" i="0" u="none" strike="noStrike" dirty="0" err="1">
                <a:solidFill>
                  <a:srgbClr val="333333"/>
                </a:solidFill>
                <a:effectLst/>
                <a:latin typeface="Verdana" panose="020B0604030504040204" pitchFamily="34" charset="0"/>
              </a:rPr>
              <a:t>Hvee</a:t>
            </a:r>
            <a:r>
              <a:rPr lang="en-US" sz="1100" b="0" i="0" u="none" strike="noStrike" dirty="0">
                <a:solidFill>
                  <a:srgbClr val="333333"/>
                </a:solidFill>
                <a:effectLst/>
                <a:latin typeface="Verdana" panose="020B0604030504040204" pitchFamily="34" charset="0"/>
              </a:rPr>
              <a:t> K., </a:t>
            </a:r>
            <a:r>
              <a:rPr lang="en-US" sz="1100" b="0" i="0" u="none" strike="noStrike" dirty="0" err="1">
                <a:solidFill>
                  <a:srgbClr val="333333"/>
                </a:solidFill>
                <a:effectLst/>
                <a:latin typeface="Verdana" panose="020B0604030504040204" pitchFamily="34" charset="0"/>
              </a:rPr>
              <a:t>Siersema</a:t>
            </a:r>
            <a:r>
              <a:rPr lang="en-US" sz="1100" b="0" i="0" u="none" strike="noStrike" dirty="0">
                <a:solidFill>
                  <a:srgbClr val="333333"/>
                </a:solidFill>
                <a:effectLst/>
                <a:latin typeface="Verdana" panose="020B0604030504040204" pitchFamily="34" charset="0"/>
              </a:rPr>
              <a:t> P.D., H. B(as) Bueno‐de‐Mesquita... (2017). Circulating concentrations of vitamin D in relation to pancreatic cancer risk in European populations. Circulating concentrations of vitamin D in relation to pancreatic cancer risk in European populations, 142(6), 1189-1201. </a:t>
            </a:r>
            <a:r>
              <a:rPr lang="en-US" sz="1100" b="0" i="0" u="none" strike="noStrike" dirty="0">
                <a:solidFill>
                  <a:srgbClr val="333333"/>
                </a:solidFill>
                <a:effectLst/>
                <a:latin typeface="Verdana" panose="020B0604030504040204" pitchFamily="34" charset="0"/>
                <a:hlinkClick r:id="rId7"/>
              </a:rPr>
              <a:t>https://doi.org/10.1002/ijc.31146</a:t>
            </a:r>
            <a:endParaRPr lang="en-US" b="0" dirty="0">
              <a:effectLst/>
            </a:endParaRPr>
          </a:p>
          <a:p>
            <a:pPr rtl="0">
              <a:spcBef>
                <a:spcPts val="0"/>
              </a:spcBef>
              <a:spcAft>
                <a:spcPts val="0"/>
              </a:spcAft>
            </a:pPr>
            <a:br>
              <a:rPr lang="en-US" b="0" dirty="0">
                <a:effectLst/>
              </a:rPr>
            </a:br>
            <a:r>
              <a:rPr lang="en-US" sz="1100" b="0" i="0" u="none" strike="noStrike" dirty="0">
                <a:solidFill>
                  <a:srgbClr val="333333"/>
                </a:solidFill>
                <a:effectLst/>
                <a:latin typeface="Verdana" panose="020B0604030504040204" pitchFamily="34" charset="0"/>
              </a:rPr>
              <a:t>Skinner, H. G. (2006). Vitamin D intake and the risk for pancreatic cancer in two cohort studies. </a:t>
            </a:r>
            <a:r>
              <a:rPr lang="en-US" sz="1100" b="0" i="1" u="none" strike="noStrike" dirty="0">
                <a:solidFill>
                  <a:srgbClr val="333333"/>
                </a:solidFill>
                <a:effectLst/>
                <a:latin typeface="Verdana" panose="020B0604030504040204" pitchFamily="34" charset="0"/>
              </a:rPr>
              <a:t>Cancer Epidemiology Biomarkers &amp; Prevention</a:t>
            </a:r>
            <a:r>
              <a:rPr lang="en-US" sz="1100" b="0" i="0" u="none" strike="noStrike" dirty="0">
                <a:solidFill>
                  <a:srgbClr val="333333"/>
                </a:solidFill>
                <a:effectLst/>
                <a:latin typeface="Verdana" panose="020B0604030504040204" pitchFamily="34" charset="0"/>
              </a:rPr>
              <a:t>, </a:t>
            </a:r>
            <a:r>
              <a:rPr lang="en-US" sz="1100" b="0" i="1" u="none" strike="noStrike" dirty="0">
                <a:solidFill>
                  <a:srgbClr val="333333"/>
                </a:solidFill>
                <a:effectLst/>
                <a:latin typeface="Verdana" panose="020B0604030504040204" pitchFamily="34" charset="0"/>
              </a:rPr>
              <a:t>15</a:t>
            </a:r>
            <a:r>
              <a:rPr lang="en-US" sz="1100" b="0" i="0" u="none" strike="noStrike" dirty="0">
                <a:solidFill>
                  <a:srgbClr val="333333"/>
                </a:solidFill>
                <a:effectLst/>
                <a:latin typeface="Verdana" panose="020B0604030504040204" pitchFamily="34" charset="0"/>
              </a:rPr>
              <a:t>(9), 1688-1695. </a:t>
            </a:r>
            <a:r>
              <a:rPr lang="en-US" sz="1100" b="0" i="0" u="none" strike="noStrike" dirty="0">
                <a:solidFill>
                  <a:srgbClr val="333333"/>
                </a:solidFill>
                <a:effectLst/>
                <a:latin typeface="Verdana" panose="020B0604030504040204" pitchFamily="34" charset="0"/>
                <a:hlinkClick r:id="rId8"/>
              </a:rPr>
              <a:t>https://doi.org/10.1158/1055-9965.epi-06-0206</a:t>
            </a:r>
            <a:endParaRPr lang="en-US" b="0" dirty="0">
              <a:effectLst/>
            </a:endParaRPr>
          </a:p>
          <a:p>
            <a:pPr rtl="0">
              <a:spcBef>
                <a:spcPts val="0"/>
              </a:spcBef>
              <a:spcAft>
                <a:spcPts val="0"/>
              </a:spcAft>
            </a:pPr>
            <a:br>
              <a:rPr lang="en-US" b="0" dirty="0">
                <a:effectLst/>
              </a:rPr>
            </a:br>
            <a:r>
              <a:rPr lang="en-US" sz="1100" b="0" i="1" u="none" strike="noStrike" dirty="0" err="1">
                <a:solidFill>
                  <a:srgbClr val="333333"/>
                </a:solidFill>
                <a:effectLst/>
                <a:latin typeface="Verdana" panose="020B0604030504040204" pitchFamily="34" charset="0"/>
              </a:rPr>
              <a:t>Zablotska</a:t>
            </a:r>
            <a:r>
              <a:rPr lang="en-US" sz="1100" b="0" i="1" u="none" strike="noStrike" dirty="0">
                <a:solidFill>
                  <a:srgbClr val="333333"/>
                </a:solidFill>
                <a:effectLst/>
                <a:latin typeface="Verdana" panose="020B0604030504040204" pitchFamily="34" charset="0"/>
              </a:rPr>
              <a:t>, L. B., Gong, Z., Wang, F., Holly, E. A., &amp; </a:t>
            </a:r>
            <a:r>
              <a:rPr lang="en-US" sz="1100" b="0" i="1" u="none" strike="noStrike" dirty="0" err="1">
                <a:solidFill>
                  <a:srgbClr val="333333"/>
                </a:solidFill>
                <a:effectLst/>
                <a:latin typeface="Verdana" panose="020B0604030504040204" pitchFamily="34" charset="0"/>
              </a:rPr>
              <a:t>Bracci</a:t>
            </a:r>
            <a:r>
              <a:rPr lang="en-US" sz="1100" b="0" i="1" u="none" strike="noStrike" dirty="0">
                <a:solidFill>
                  <a:srgbClr val="333333"/>
                </a:solidFill>
                <a:effectLst/>
                <a:latin typeface="Verdana" panose="020B0604030504040204" pitchFamily="34" charset="0"/>
              </a:rPr>
              <a:t>, P. M. (2010). Vitamin D, calcium, and retinol intake, and pancreatic cancer in </a:t>
            </a:r>
            <a:endParaRPr lang="en-US" b="0" dirty="0">
              <a:effectLst/>
            </a:endParaRPr>
          </a:p>
          <a:p>
            <a:br>
              <a:rPr lang="en-US" dirty="0"/>
            </a:br>
            <a:endParaRPr lang="en-US" dirty="0"/>
          </a:p>
        </p:txBody>
      </p:sp>
    </p:spTree>
    <p:extLst>
      <p:ext uri="{BB962C8B-B14F-4D97-AF65-F5344CB8AC3E}">
        <p14:creationId xmlns:p14="http://schemas.microsoft.com/office/powerpoint/2010/main" val="15200737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1285</Words>
  <Application>Microsoft Office PowerPoint</Application>
  <PresentationFormat>Widescreen</PresentationFormat>
  <Paragraphs>45</Paragraphs>
  <Slides>7</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Libre Franklin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rusul hamad</dc:creator>
  <cp:lastModifiedBy>rusul hamad</cp:lastModifiedBy>
  <cp:revision>1</cp:revision>
  <dcterms:created xsi:type="dcterms:W3CDTF">2020-10-26T01:21:12Z</dcterms:created>
  <dcterms:modified xsi:type="dcterms:W3CDTF">2020-10-26T01:28:54Z</dcterms:modified>
</cp:coreProperties>
</file>